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8"/>
  </p:notesMasterIdLst>
  <p:sldIdLst>
    <p:sldId id="256" r:id="rId2"/>
    <p:sldId id="279" r:id="rId3"/>
    <p:sldId id="283" r:id="rId4"/>
    <p:sldId id="284" r:id="rId5"/>
    <p:sldId id="264" r:id="rId6"/>
    <p:sldId id="289" r:id="rId7"/>
    <p:sldId id="285" r:id="rId8"/>
    <p:sldId id="286" r:id="rId9"/>
    <p:sldId id="287" r:id="rId10"/>
    <p:sldId id="291" r:id="rId11"/>
    <p:sldId id="290" r:id="rId12"/>
    <p:sldId id="271" r:id="rId13"/>
    <p:sldId id="288" r:id="rId14"/>
    <p:sldId id="268" r:id="rId15"/>
    <p:sldId id="261" r:id="rId16"/>
    <p:sldId id="262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">
          <p15:clr>
            <a:srgbClr val="A4A3A4"/>
          </p15:clr>
        </p15:guide>
        <p15:guide id="2" pos="426">
          <p15:clr>
            <a:srgbClr val="A4A3A4"/>
          </p15:clr>
        </p15:guide>
        <p15:guide id="3" pos="5538">
          <p15:clr>
            <a:srgbClr val="A4A3A4"/>
          </p15:clr>
        </p15:guide>
        <p15:guide id="4" pos="3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" y="3228"/>
      </p:cViewPr>
      <p:guideLst>
        <p:guide orient="horz" pos="170"/>
        <p:guide pos="426"/>
        <p:guide pos="5538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557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203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9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741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824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53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6774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07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921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1262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176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95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334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Opening Slide">
  <p:cSld name="1 Opening Slide">
    <p:bg>
      <p:bgPr>
        <a:solidFill>
          <a:srgbClr val="07408E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677866" y="1089621"/>
            <a:ext cx="8027984" cy="62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None/>
              <a:defRPr sz="4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77863" y="1728248"/>
            <a:ext cx="8027987" cy="7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866" y="4288760"/>
            <a:ext cx="3656009" cy="7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287551" y="270272"/>
            <a:ext cx="3423062" cy="33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1058361" y="12989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 only">
  <p:cSld name="2 Text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77866" y="2218699"/>
            <a:ext cx="4370400" cy="187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77866" y="1332788"/>
            <a:ext cx="8027985" cy="53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End Slide">
  <p:cSld name="7 End Slide">
    <p:bg>
      <p:bgPr>
        <a:solidFill>
          <a:srgbClr val="07408E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77863" y="1710928"/>
            <a:ext cx="8027987" cy="238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4199" y="278658"/>
            <a:ext cx="3127375" cy="61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A Multiple pictures">
  <p:cSld name="5A Multiple picture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5"/>
          <p:cNvSpPr>
            <a:spLocks noGrp="1"/>
          </p:cNvSpPr>
          <p:nvPr>
            <p:ph type="pic" idx="3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5"/>
          <p:cNvSpPr>
            <a:spLocks noGrp="1"/>
          </p:cNvSpPr>
          <p:nvPr>
            <p:ph type="pic" idx="4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686050" y="933946"/>
            <a:ext cx="309600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Multiple pictures">
  <p:cSld name="5B Multiple picture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5686050" y="933947"/>
            <a:ext cx="3096000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3"/>
          </p:nvPr>
        </p:nvSpPr>
        <p:spPr>
          <a:xfrm>
            <a:off x="5686050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4"/>
          </p:nvPr>
        </p:nvSpPr>
        <p:spPr>
          <a:xfrm>
            <a:off x="7342052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5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6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" name="Google Shape;39;p6"/>
          <p:cNvSpPr>
            <a:spLocks noGrp="1"/>
          </p:cNvSpPr>
          <p:nvPr>
            <p:ph type="pic" idx="7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A Full picture">
  <p:cSld name="6A Full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B Full picture">
  <p:cSld name="6B Full pictur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31618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4200" y="270272"/>
            <a:ext cx="3127375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9919969" y="1318761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727825" y="478750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28176" y="1016750"/>
            <a:ext cx="87129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THz Ryegrass Hydration Measurement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1170424" y="1801100"/>
            <a:ext cx="7540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14-May Report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032225" y="269875"/>
            <a:ext cx="2678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14, May 2024</a:t>
            </a:r>
            <a:endParaRPr dirty="0"/>
          </a:p>
        </p:txBody>
      </p:sp>
      <p:sp>
        <p:nvSpPr>
          <p:cNvPr id="54" name="Google Shape;54;p9"/>
          <p:cNvSpPr txBox="1"/>
          <p:nvPr/>
        </p:nvSpPr>
        <p:spPr>
          <a:xfrm>
            <a:off x="5788482" y="3751027"/>
            <a:ext cx="2994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Reporter: Jialu Xing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Supervisor: Dominik Vogt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Result</a:t>
            </a:r>
          </a:p>
        </p:txBody>
      </p:sp>
      <p:sp>
        <p:nvSpPr>
          <p:cNvPr id="8" name="Google Shape;91;p14">
            <a:extLst>
              <a:ext uri="{FF2B5EF4-FFF2-40B4-BE49-F238E27FC236}">
                <a16:creationId xmlns:a16="http://schemas.microsoft.com/office/drawing/2014/main" id="{ED9C58D2-6A8C-C42F-EB3E-1D56337C33C6}"/>
              </a:ext>
            </a:extLst>
          </p:cNvPr>
          <p:cNvSpPr txBox="1"/>
          <p:nvPr/>
        </p:nvSpPr>
        <p:spPr>
          <a:xfrm>
            <a:off x="5913376" y="2273349"/>
            <a:ext cx="2835417" cy="135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I_0 results are expected to have an upward trend</a:t>
            </a:r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B7465EC1-17BA-928B-5BE3-E29A78389D5C}"/>
              </a:ext>
            </a:extLst>
          </p:cNvPr>
          <p:cNvSpPr txBox="1"/>
          <p:nvPr/>
        </p:nvSpPr>
        <p:spPr>
          <a:xfrm>
            <a:off x="762000" y="1266202"/>
            <a:ext cx="5599981" cy="6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/>
              <a:t>The I_0 results of Day1-Day6 are not promising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F87A2-C1F6-485D-795B-22A28F01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19" y="1754372"/>
            <a:ext cx="4997420" cy="3317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FC7F1-8421-C4B1-A493-098F0C3E52A8}"/>
              </a:ext>
            </a:extLst>
          </p:cNvPr>
          <p:cNvSpPr txBox="1"/>
          <p:nvPr/>
        </p:nvSpPr>
        <p:spPr>
          <a:xfrm>
            <a:off x="4144039" y="1008562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I_0 = 10^(dB/10)*pixel_value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40668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Result</a:t>
            </a:r>
          </a:p>
        </p:txBody>
      </p:sp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34DA7F2B-EF95-21D4-0AC2-D9D575069FC3}"/>
              </a:ext>
            </a:extLst>
          </p:cNvPr>
          <p:cNvSpPr txBox="1"/>
          <p:nvPr/>
        </p:nvSpPr>
        <p:spPr>
          <a:xfrm>
            <a:off x="762000" y="1266202"/>
            <a:ext cx="6510670" cy="6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try to put the plant in the oven (100</a:t>
            </a:r>
            <a:r>
              <a:rPr lang="en-NZ" b="0" i="0" u="none" strike="noStrike" dirty="0"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° for 5mins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to accelerate the drying process(Day 7)</a:t>
            </a:r>
          </a:p>
        </p:txBody>
      </p:sp>
      <p:sp>
        <p:nvSpPr>
          <p:cNvPr id="8" name="Google Shape;91;p14">
            <a:extLst>
              <a:ext uri="{FF2B5EF4-FFF2-40B4-BE49-F238E27FC236}">
                <a16:creationId xmlns:a16="http://schemas.microsoft.com/office/drawing/2014/main" id="{ED9C58D2-6A8C-C42F-EB3E-1D56337C33C6}"/>
              </a:ext>
            </a:extLst>
          </p:cNvPr>
          <p:cNvSpPr txBox="1"/>
          <p:nvPr/>
        </p:nvSpPr>
        <p:spPr>
          <a:xfrm>
            <a:off x="5814139" y="2517898"/>
            <a:ext cx="3329861" cy="135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I_0 result shows a significant change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/>
              <a:t>The former I_0 results (Day1-Day6) could be influenced by noise, as RWC only experienced slight changes.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FC414-2E63-4633-89B2-C9097636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81468"/>
            <a:ext cx="4915786" cy="32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9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Other trails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810B-8497-D5F8-35AE-6AEF3ADB02E7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 leaves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43BD93-6AA4-7A60-55D4-0C01FEC61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6" y="1477080"/>
            <a:ext cx="3094857" cy="2001542"/>
          </a:xfrm>
          <a:prstGeom prst="rect">
            <a:avLst/>
          </a:prstGeom>
        </p:spPr>
      </p:pic>
      <p:pic>
        <p:nvPicPr>
          <p:cNvPr id="19" name="Picture 18" descr="A plant growing in a bag&#10;&#10;Description automatically generated">
            <a:extLst>
              <a:ext uri="{FF2B5EF4-FFF2-40B4-BE49-F238E27FC236}">
                <a16:creationId xmlns:a16="http://schemas.microsoft.com/office/drawing/2014/main" id="{1110467F-1D44-8A11-1028-1A3E6E133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906" y="1208261"/>
            <a:ext cx="2243068" cy="2991341"/>
          </a:xfrm>
          <a:prstGeom prst="rect">
            <a:avLst/>
          </a:prstGeom>
        </p:spPr>
      </p:pic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8ADC4B72-2E15-4B54-202F-D3252E10C315}"/>
              </a:ext>
            </a:extLst>
          </p:cNvPr>
          <p:cNvSpPr txBox="1"/>
          <p:nvPr/>
        </p:nvSpPr>
        <p:spPr>
          <a:xfrm>
            <a:off x="676275" y="4411426"/>
            <a:ext cx="5788320" cy="4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gravimetric and THz data don’t match on different leaves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F659BA2F-4DB1-1980-31F0-A4AA9A709847}"/>
              </a:ext>
            </a:extLst>
          </p:cNvPr>
          <p:cNvSpPr txBox="1"/>
          <p:nvPr/>
        </p:nvSpPr>
        <p:spPr>
          <a:xfrm>
            <a:off x="6551887" y="1448512"/>
            <a:ext cx="2243068" cy="144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THz scan for the same leaves every time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Cut other leaves to calculate the gravimetric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4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Other trails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810B-8497-D5F8-35AE-6AEF3ADB02E7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Cut leaves</a:t>
            </a:r>
          </a:p>
        </p:txBody>
      </p:sp>
      <p:pic>
        <p:nvPicPr>
          <p:cNvPr id="3" name="Picture 2" descr="A close-up of a plant&#10;&#10;Description automatically generated">
            <a:extLst>
              <a:ext uri="{FF2B5EF4-FFF2-40B4-BE49-F238E27FC236}">
                <a16:creationId xmlns:a16="http://schemas.microsoft.com/office/drawing/2014/main" id="{53F12D75-3454-9A7D-3A29-707A696CD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02" t="20014" r="1402" b="8029"/>
          <a:stretch/>
        </p:blipFill>
        <p:spPr>
          <a:xfrm>
            <a:off x="819004" y="1442380"/>
            <a:ext cx="2883191" cy="2766759"/>
          </a:xfrm>
          <a:prstGeom prst="rect">
            <a:avLst/>
          </a:prstGeom>
        </p:spPr>
      </p:pic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EB71E19C-3E76-386D-5DAA-49CD96F80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00" t="9930" r="-624" b="-135"/>
          <a:stretch/>
        </p:blipFill>
        <p:spPr>
          <a:xfrm>
            <a:off x="4050312" y="1020081"/>
            <a:ext cx="2502022" cy="3751769"/>
          </a:xfrm>
          <a:prstGeom prst="rect">
            <a:avLst/>
          </a:prstGeom>
        </p:spPr>
      </p:pic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58EDAD30-5EC5-C0AB-0837-4C060B1188F1}"/>
              </a:ext>
            </a:extLst>
          </p:cNvPr>
          <p:cNvSpPr txBox="1"/>
          <p:nvPr/>
        </p:nvSpPr>
        <p:spPr>
          <a:xfrm>
            <a:off x="676275" y="4411426"/>
            <a:ext cx="4146863" cy="4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Leaves starts to shift when dried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1;p14">
            <a:extLst>
              <a:ext uri="{FF2B5EF4-FFF2-40B4-BE49-F238E27FC236}">
                <a16:creationId xmlns:a16="http://schemas.microsoft.com/office/drawing/2014/main" id="{94DD654B-4A77-F9CC-945C-5E0B22487207}"/>
              </a:ext>
            </a:extLst>
          </p:cNvPr>
          <p:cNvSpPr txBox="1"/>
          <p:nvPr/>
        </p:nvSpPr>
        <p:spPr>
          <a:xfrm>
            <a:off x="6647580" y="1396201"/>
            <a:ext cx="2243068" cy="281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time cut some leaves and take THz scan and gravimetric data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>
              <a:buSzPts val="1400"/>
            </a:pPr>
            <a:r>
              <a:rPr lang="en-US" dirty="0"/>
              <a:t>Wet the leaves and take THz scan and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gravimetric data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>
              <a:buSzPts val="1400"/>
            </a:pPr>
            <a:r>
              <a:rPr lang="en-US" dirty="0"/>
              <a:t>Dry the leaves and take THz scan and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gravimetric data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Problems</a:t>
            </a:r>
            <a:endParaRPr lang="en-US" dirty="0"/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3CC17F53-EE50-638E-7241-84944737ED72}"/>
              </a:ext>
            </a:extLst>
          </p:cNvPr>
          <p:cNvSpPr txBox="1"/>
          <p:nvPr/>
        </p:nvSpPr>
        <p:spPr>
          <a:xfrm>
            <a:off x="1119796" y="1466144"/>
            <a:ext cx="7311821" cy="167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the plant has dried to certain extend, it’s hard to measure the gravimetric RWC because we can’t get the turgid weight of the dried leaf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en-NZ" b="0" i="0" u="none" strike="noStrike" dirty="0"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° for 5mins in the oven maybe too long for the plant.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2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Outlook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765380" y="1397250"/>
            <a:ext cx="7559914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dirty="0"/>
              <a:t>Complete this round of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THz measurements on the whole plants using the oven for drying to get an appropriate drying time and temperature, to get more data points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another round of the THz measurements on the whole plants using the oven for drying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712134" y="1711500"/>
            <a:ext cx="80280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3500"/>
              <a:t>Thank you!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Recap: Empty pixel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554775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GA66-1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8.875 dB </a:t>
            </a:r>
            <a:r>
              <a:rPr lang="en-US" dirty="0"/>
              <a:t>Average pixel value: 0.49133940625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554775" y="2655567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One50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565611" y="4424989"/>
            <a:ext cx="7722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Two GA66 plants have similar data, so saturated attenuation may be related with species.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F1BB3-A277-106D-C02F-F9C04D63F8F5}"/>
              </a:ext>
            </a:extLst>
          </p:cNvPr>
          <p:cNvSpPr txBox="1"/>
          <p:nvPr/>
        </p:nvSpPr>
        <p:spPr>
          <a:xfrm>
            <a:off x="4421481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GA66-2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9.1125dB</a:t>
            </a:r>
            <a:r>
              <a:rPr lang="en-US" dirty="0"/>
              <a:t> Average pixel value: 0.491919609375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EEF2A-3EEA-84F1-C2DE-3BED8BCA009D}"/>
              </a:ext>
            </a:extLst>
          </p:cNvPr>
          <p:cNvSpPr txBox="1"/>
          <p:nvPr/>
        </p:nvSpPr>
        <p:spPr>
          <a:xfrm>
            <a:off x="4421481" y="2659250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Empty screen:</a:t>
            </a:r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2B776F-8195-52E6-4EFF-2B3D67B0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9265"/>
            <a:ext cx="914400" cy="8478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D7DD10-ED2E-2C60-EF2A-D680BD3A5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85" y="1690852"/>
            <a:ext cx="920729" cy="92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D1B826-B233-0320-5427-0EFA18088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86" y="3400645"/>
            <a:ext cx="933660" cy="918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0BCD60C-7261-D1BD-C6B7-F718B8206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4572001" y="3386249"/>
            <a:ext cx="914400" cy="9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Recap: Empty pixel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2419F-2CAA-C2D9-3FE4-ED10940C4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25" y="1069603"/>
            <a:ext cx="4087392" cy="1597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2FBDE-FA5B-40AA-BC6E-A5B8F6F2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25" y="2806193"/>
            <a:ext cx="4087392" cy="1623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6CFA17-B7F4-3222-362B-1733F02F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567" y="1069603"/>
            <a:ext cx="4173794" cy="2055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5FA02C-4599-F120-B31E-4D2E062EA07D}"/>
              </a:ext>
            </a:extLst>
          </p:cNvPr>
          <p:cNvSpPr txBox="1"/>
          <p:nvPr/>
        </p:nvSpPr>
        <p:spPr>
          <a:xfrm>
            <a:off x="4616885" y="3267738"/>
            <a:ext cx="2511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I_0 = 10^(dB/10)*pixel_value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24D3F-8CB9-A1CD-7433-C140D8C272EA}"/>
              </a:ext>
            </a:extLst>
          </p:cNvPr>
          <p:cNvSpPr txBox="1"/>
          <p:nvPr/>
        </p:nvSpPr>
        <p:spPr>
          <a:xfrm>
            <a:off x="4616885" y="3624217"/>
            <a:ext cx="2511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Set the I_0 threshold to 4.16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169DC-E884-3451-079A-7F3C80923A5F}"/>
              </a:ext>
            </a:extLst>
          </p:cNvPr>
          <p:cNvSpPr txBox="1"/>
          <p:nvPr/>
        </p:nvSpPr>
        <p:spPr>
          <a:xfrm>
            <a:off x="4616885" y="3980696"/>
            <a:ext cx="3185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pixel_value &lt; 4.16: pixel with leaf</a:t>
            </a:r>
          </a:p>
          <a:p>
            <a:r>
              <a:rPr lang="nn-NO" dirty="0"/>
              <a:t>pixel_value &lt; 4.16: empty pixel</a:t>
            </a:r>
          </a:p>
        </p:txBody>
      </p:sp>
    </p:spTree>
    <p:extLst>
      <p:ext uri="{BB962C8B-B14F-4D97-AF65-F5344CB8AC3E}">
        <p14:creationId xmlns:p14="http://schemas.microsoft.com/office/powerpoint/2010/main" val="282112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Recap: Long scan time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4B311-2E5A-B892-6CFC-89CE48C016E0}"/>
              </a:ext>
            </a:extLst>
          </p:cNvPr>
          <p:cNvSpPr txBox="1"/>
          <p:nvPr/>
        </p:nvSpPr>
        <p:spPr>
          <a:xfrm>
            <a:off x="1303000" y="1590883"/>
            <a:ext cx="1641988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Decrease attenuation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12E09A-1D33-0782-8E2C-6063E8537AB7}"/>
              </a:ext>
            </a:extLst>
          </p:cNvPr>
          <p:cNvCxnSpPr>
            <a:cxnSpLocks/>
            <a:stCxn id="2" idx="3"/>
            <a:endCxn id="26" idx="1"/>
          </p:cNvCxnSpPr>
          <p:nvPr/>
        </p:nvCxnSpPr>
        <p:spPr>
          <a:xfrm flipV="1">
            <a:off x="2944988" y="1729382"/>
            <a:ext cx="4531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83E4A6-76A2-5D6E-676B-3DCFD1000360}"/>
              </a:ext>
            </a:extLst>
          </p:cNvPr>
          <p:cNvSpPr txBox="1"/>
          <p:nvPr/>
        </p:nvSpPr>
        <p:spPr>
          <a:xfrm>
            <a:off x="3398113" y="1498549"/>
            <a:ext cx="1891642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Check for saturated pixels and store the data</a:t>
            </a:r>
            <a:endParaRPr lang="en-NZ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13C9B-E3A4-AF68-6714-3D826381DC55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Scan process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4EBC9FC-9E1F-9B6E-E4C7-9A7972DC6483}"/>
              </a:ext>
            </a:extLst>
          </p:cNvPr>
          <p:cNvCxnSpPr>
            <a:cxnSpLocks/>
            <a:stCxn id="26" idx="3"/>
            <a:endCxn id="2" idx="2"/>
          </p:cNvCxnSpPr>
          <p:nvPr/>
        </p:nvCxnSpPr>
        <p:spPr>
          <a:xfrm flipH="1">
            <a:off x="2123994" y="1729382"/>
            <a:ext cx="3165761" cy="138500"/>
          </a:xfrm>
          <a:prstGeom prst="bentConnector4">
            <a:avLst>
              <a:gd name="adj1" fmla="val -7221"/>
              <a:gd name="adj2" fmla="val 5801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7CC87B9-8710-BE95-EBF9-B2B45F626500}"/>
              </a:ext>
            </a:extLst>
          </p:cNvPr>
          <p:cNvSpPr txBox="1"/>
          <p:nvPr/>
        </p:nvSpPr>
        <p:spPr>
          <a:xfrm>
            <a:off x="5496459" y="1989280"/>
            <a:ext cx="25121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If still have un-saturated pixel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253260-1186-1B4C-0CB5-8B751C53AD13}"/>
              </a:ext>
            </a:extLst>
          </p:cNvPr>
          <p:cNvSpPr txBox="1"/>
          <p:nvPr/>
        </p:nvSpPr>
        <p:spPr>
          <a:xfrm>
            <a:off x="1234174" y="2864351"/>
            <a:ext cx="276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About 3-4 minutes to take one scan</a:t>
            </a:r>
          </a:p>
        </p:txBody>
      </p:sp>
    </p:spTree>
    <p:extLst>
      <p:ext uri="{BB962C8B-B14F-4D97-AF65-F5344CB8AC3E}">
        <p14:creationId xmlns:p14="http://schemas.microsoft.com/office/powerpoint/2010/main" val="314579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E5CEE-49A3-A136-D3E9-E564011E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15" y="1484303"/>
            <a:ext cx="2322106" cy="2730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138E40-41C9-0F0C-6DE2-6907B3AA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083" y="1452550"/>
            <a:ext cx="2935698" cy="279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E5CEE-49A3-A136-D3E9-E564011E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36" y="1538378"/>
            <a:ext cx="2322106" cy="273004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81B6DB-E70F-9ECE-2F35-1C776E6DE850}"/>
              </a:ext>
            </a:extLst>
          </p:cNvPr>
          <p:cNvCxnSpPr/>
          <p:nvPr/>
        </p:nvCxnSpPr>
        <p:spPr>
          <a:xfrm>
            <a:off x="4691592" y="1046788"/>
            <a:ext cx="0" cy="3405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E397C7-AEF8-2539-D996-3456C2913BC4}"/>
              </a:ext>
            </a:extLst>
          </p:cNvPr>
          <p:cNvCxnSpPr>
            <a:cxnSpLocks/>
          </p:cNvCxnSpPr>
          <p:nvPr/>
        </p:nvCxnSpPr>
        <p:spPr>
          <a:xfrm flipH="1" flipV="1">
            <a:off x="2434856" y="2749512"/>
            <a:ext cx="1915033" cy="15388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F013F8-BA3D-FC29-2222-03EE6F842CAF}"/>
              </a:ext>
            </a:extLst>
          </p:cNvPr>
          <p:cNvSpPr txBox="1"/>
          <p:nvPr/>
        </p:nvSpPr>
        <p:spPr>
          <a:xfrm>
            <a:off x="1318562" y="2585056"/>
            <a:ext cx="15491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THz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EAC8A-FA0D-1D74-8523-E381A245D44E}"/>
              </a:ext>
            </a:extLst>
          </p:cNvPr>
          <p:cNvSpPr txBox="1"/>
          <p:nvPr/>
        </p:nvSpPr>
        <p:spPr>
          <a:xfrm>
            <a:off x="6638385" y="2417861"/>
            <a:ext cx="15491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Gravimetric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A42001-2DD7-0E80-9297-6A422E0B215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103869" y="2571750"/>
            <a:ext cx="1534516" cy="33165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92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  <p:pic>
        <p:nvPicPr>
          <p:cNvPr id="6" name="Picture 5" descr="A plastic tube with a blue lid and a plant inside&#10;&#10;Description automatically generated">
            <a:extLst>
              <a:ext uri="{FF2B5EF4-FFF2-40B4-BE49-F238E27FC236}">
                <a16:creationId xmlns:a16="http://schemas.microsoft.com/office/drawing/2014/main" id="{799F26AE-7306-6C55-CF71-76284E0D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20" y="1440001"/>
            <a:ext cx="2102465" cy="2803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6189E-F3E8-89DB-EF57-97EC7FF1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411" y="1110382"/>
            <a:ext cx="2358513" cy="31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1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E07C0-871F-C4AE-31E1-285C04E97CA8}"/>
              </a:ext>
            </a:extLst>
          </p:cNvPr>
          <p:cNvSpPr txBox="1"/>
          <p:nvPr/>
        </p:nvSpPr>
        <p:spPr>
          <a:xfrm>
            <a:off x="452393" y="1613202"/>
            <a:ext cx="1420762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with around 95% RWC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8687F-9C67-DFF7-CC85-C01631C372A4}"/>
              </a:ext>
            </a:extLst>
          </p:cNvPr>
          <p:cNvSpPr txBox="1"/>
          <p:nvPr/>
        </p:nvSpPr>
        <p:spPr>
          <a:xfrm>
            <a:off x="2272336" y="2517617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B0532-DB73-A0A6-38BD-9651485A549D}"/>
              </a:ext>
            </a:extLst>
          </p:cNvPr>
          <p:cNvSpPr txBox="1"/>
          <p:nvPr/>
        </p:nvSpPr>
        <p:spPr>
          <a:xfrm>
            <a:off x="4227069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DEB06-23E9-1CB9-EE4C-A520D949979A}"/>
              </a:ext>
            </a:extLst>
          </p:cNvPr>
          <p:cNvSpPr txBox="1"/>
          <p:nvPr/>
        </p:nvSpPr>
        <p:spPr>
          <a:xfrm>
            <a:off x="7192220" y="1977979"/>
            <a:ext cx="1765579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Leave for one day to de-hydrate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51E35B-F9D1-C082-5EE2-A734A80004DE}"/>
              </a:ext>
            </a:extLst>
          </p:cNvPr>
          <p:cNvCxnSpPr>
            <a:cxnSpLocks/>
            <a:stCxn id="3" idx="3"/>
            <a:endCxn id="100" idx="1"/>
          </p:cNvCxnSpPr>
          <p:nvPr/>
        </p:nvCxnSpPr>
        <p:spPr>
          <a:xfrm>
            <a:off x="1873155" y="1844035"/>
            <a:ext cx="31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91CF2-D59F-5A52-0727-32AA72C107A2}"/>
              </a:ext>
            </a:extLst>
          </p:cNvPr>
          <p:cNvCxnSpPr>
            <a:cxnSpLocks/>
            <a:stCxn id="100" idx="2"/>
            <a:endCxn id="7" idx="0"/>
          </p:cNvCxnSpPr>
          <p:nvPr/>
        </p:nvCxnSpPr>
        <p:spPr>
          <a:xfrm>
            <a:off x="2899142" y="2074867"/>
            <a:ext cx="1" cy="44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07DA57-0587-6C4D-80DC-CB56DE17CBB9}"/>
              </a:ext>
            </a:extLst>
          </p:cNvPr>
          <p:cNvSpPr txBox="1"/>
          <p:nvPr/>
        </p:nvSpPr>
        <p:spPr>
          <a:xfrm>
            <a:off x="3780501" y="3044227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fully hydrated leaf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FA74EE5-0A73-3F8E-B6A3-2BAE5806F217}"/>
              </a:ext>
            </a:extLst>
          </p:cNvPr>
          <p:cNvCxnSpPr>
            <a:cxnSpLocks/>
            <a:stCxn id="7" idx="2"/>
            <a:endCxn id="39" idx="1"/>
          </p:cNvCxnSpPr>
          <p:nvPr/>
        </p:nvCxnSpPr>
        <p:spPr>
          <a:xfrm rot="16200000" flipH="1">
            <a:off x="3099600" y="2594159"/>
            <a:ext cx="480444" cy="881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055665-CC51-6B08-FC87-5ECF5221CAF8}"/>
              </a:ext>
            </a:extLst>
          </p:cNvPr>
          <p:cNvSpPr txBox="1"/>
          <p:nvPr/>
        </p:nvSpPr>
        <p:spPr>
          <a:xfrm>
            <a:off x="1303000" y="2909546"/>
            <a:ext cx="201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  <a:endParaRPr lang="en-NZ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60E83A-42DD-59CC-5A5D-FE90B3EF8EF7}"/>
              </a:ext>
            </a:extLst>
          </p:cNvPr>
          <p:cNvSpPr txBox="1"/>
          <p:nvPr/>
        </p:nvSpPr>
        <p:spPr>
          <a:xfrm>
            <a:off x="3780501" y="4174821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dry leaf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F68FB2-2625-5CA4-F979-E54EF55D1CA9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>
            <a:off x="4407308" y="3505892"/>
            <a:ext cx="0" cy="66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D666A7-466D-5C7A-46BD-E2225CB2433F}"/>
              </a:ext>
            </a:extLst>
          </p:cNvPr>
          <p:cNvSpPr txBox="1"/>
          <p:nvPr/>
        </p:nvSpPr>
        <p:spPr>
          <a:xfrm>
            <a:off x="2625838" y="3666989"/>
            <a:ext cx="1946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de-hydrate the leaf</a:t>
            </a:r>
            <a:endParaRPr lang="en-NZ" sz="1200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6E02C04-C413-76F3-4C53-72DDAC6966D1}"/>
              </a:ext>
            </a:extLst>
          </p:cNvPr>
          <p:cNvCxnSpPr>
            <a:cxnSpLocks/>
            <a:stCxn id="14" idx="0"/>
            <a:endCxn id="100" idx="0"/>
          </p:cNvCxnSpPr>
          <p:nvPr/>
        </p:nvCxnSpPr>
        <p:spPr>
          <a:xfrm rot="16200000" flipV="1">
            <a:off x="5304688" y="-792343"/>
            <a:ext cx="364777" cy="5175868"/>
          </a:xfrm>
          <a:prstGeom prst="bentConnector3">
            <a:avLst>
              <a:gd name="adj1" fmla="val 2034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65811E-8A8A-38B9-2C25-3D09DA7F03D2}"/>
              </a:ext>
            </a:extLst>
          </p:cNvPr>
          <p:cNvSpPr txBox="1"/>
          <p:nvPr/>
        </p:nvSpPr>
        <p:spPr>
          <a:xfrm>
            <a:off x="4635200" y="958212"/>
            <a:ext cx="196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Repeat until plants dry up</a:t>
            </a:r>
            <a:endParaRPr lang="en-NZ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4B9A95-9F9E-424C-4ECA-B75CD1DC9AB6}"/>
              </a:ext>
            </a:extLst>
          </p:cNvPr>
          <p:cNvSpPr txBox="1"/>
          <p:nvPr/>
        </p:nvSpPr>
        <p:spPr>
          <a:xfrm>
            <a:off x="3525949" y="2522171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AC68EF-FA30-28E9-7B79-76E7E956ECA3}"/>
              </a:ext>
            </a:extLst>
          </p:cNvPr>
          <p:cNvSpPr txBox="1"/>
          <p:nvPr/>
        </p:nvSpPr>
        <p:spPr>
          <a:xfrm>
            <a:off x="5041482" y="313421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93C797-9309-6D50-B5C9-747FFE3FBE4A}"/>
              </a:ext>
            </a:extLst>
          </p:cNvPr>
          <p:cNvSpPr txBox="1"/>
          <p:nvPr/>
        </p:nvSpPr>
        <p:spPr>
          <a:xfrm>
            <a:off x="5041482" y="4283678"/>
            <a:ext cx="44245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EF91DD-EBE3-83ED-E7C7-2E91E6ABD85E}"/>
              </a:ext>
            </a:extLst>
          </p:cNvPr>
          <p:cNvCxnSpPr>
            <a:cxnSpLocks/>
            <a:stCxn id="100" idx="3"/>
            <a:endCxn id="8" idx="1"/>
          </p:cNvCxnSpPr>
          <p:nvPr/>
        </p:nvCxnSpPr>
        <p:spPr>
          <a:xfrm flipV="1">
            <a:off x="3605780" y="1839480"/>
            <a:ext cx="621289" cy="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FD7A6D8-4252-0F63-A57D-A6448CB83A8E}"/>
              </a:ext>
            </a:extLst>
          </p:cNvPr>
          <p:cNvSpPr txBox="1"/>
          <p:nvPr/>
        </p:nvSpPr>
        <p:spPr>
          <a:xfrm>
            <a:off x="2192504" y="1613202"/>
            <a:ext cx="1413276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Cut some leaf from the plant</a:t>
            </a:r>
            <a:endParaRPr lang="en-NZ" sz="1200" dirty="0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509562C-88A3-2B91-04C7-5E7CC0F93009}"/>
              </a:ext>
            </a:extLst>
          </p:cNvPr>
          <p:cNvCxnSpPr>
            <a:cxnSpLocks/>
            <a:stCxn id="46" idx="2"/>
            <a:endCxn id="115" idx="2"/>
          </p:cNvCxnSpPr>
          <p:nvPr/>
        </p:nvCxnSpPr>
        <p:spPr>
          <a:xfrm rot="5400000" flipH="1" flipV="1">
            <a:off x="4812713" y="2973215"/>
            <a:ext cx="1257865" cy="2068677"/>
          </a:xfrm>
          <a:prstGeom prst="bentConnector3">
            <a:avLst>
              <a:gd name="adj1" fmla="val -18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A6D90C4-4E72-7EDE-A85C-1C5AA2A26BE6}"/>
              </a:ext>
            </a:extLst>
          </p:cNvPr>
          <p:cNvSpPr txBox="1"/>
          <p:nvPr/>
        </p:nvSpPr>
        <p:spPr>
          <a:xfrm>
            <a:off x="5743785" y="2916956"/>
            <a:ext cx="1464400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Calculate the </a:t>
            </a:r>
            <a:r>
              <a:rPr lang="en-US" sz="1200" dirty="0">
                <a:solidFill>
                  <a:srgbClr val="FF0000"/>
                </a:solidFill>
              </a:rPr>
              <a:t>gravimetric RWC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Experiment process</a:t>
            </a: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9A7066EC-5CBB-6B08-8910-A0B613081962}"/>
              </a:ext>
            </a:extLst>
          </p:cNvPr>
          <p:cNvCxnSpPr>
            <a:cxnSpLocks/>
            <a:stCxn id="8" idx="3"/>
            <a:endCxn id="115" idx="0"/>
          </p:cNvCxnSpPr>
          <p:nvPr/>
        </p:nvCxnSpPr>
        <p:spPr>
          <a:xfrm>
            <a:off x="5775650" y="1839480"/>
            <a:ext cx="700335" cy="1077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E5D1B361-2DAE-F3D2-5B44-177A1197820B}"/>
              </a:ext>
            </a:extLst>
          </p:cNvPr>
          <p:cNvCxnSpPr>
            <a:cxnSpLocks/>
            <a:stCxn id="115" idx="3"/>
            <a:endCxn id="14" idx="2"/>
          </p:cNvCxnSpPr>
          <p:nvPr/>
        </p:nvCxnSpPr>
        <p:spPr>
          <a:xfrm flipV="1">
            <a:off x="7208185" y="2439644"/>
            <a:ext cx="866825" cy="7081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0C7CD3-577A-CD26-0E6E-071A37264003}"/>
              </a:ext>
            </a:extLst>
          </p:cNvPr>
          <p:cNvSpPr txBox="1"/>
          <p:nvPr/>
        </p:nvSpPr>
        <p:spPr>
          <a:xfrm>
            <a:off x="7382874" y="3315341"/>
            <a:ext cx="1205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When dry up</a:t>
            </a:r>
            <a:endParaRPr lang="en-NZ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5A9566-A446-7C18-26CF-FF0E1EC1D0A0}"/>
              </a:ext>
            </a:extLst>
          </p:cNvPr>
          <p:cNvCxnSpPr>
            <a:cxnSpLocks/>
          </p:cNvCxnSpPr>
          <p:nvPr/>
        </p:nvCxnSpPr>
        <p:spPr>
          <a:xfrm>
            <a:off x="8588477" y="2439644"/>
            <a:ext cx="0" cy="156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6732F5-E5C6-0D25-A75A-A001F8C172D1}"/>
              </a:ext>
            </a:extLst>
          </p:cNvPr>
          <p:cNvSpPr txBox="1"/>
          <p:nvPr/>
        </p:nvSpPr>
        <p:spPr>
          <a:xfrm>
            <a:off x="7846140" y="4006372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Calculate the </a:t>
            </a:r>
            <a:r>
              <a:rPr lang="en-US" sz="1200" dirty="0">
                <a:solidFill>
                  <a:srgbClr val="FF0000"/>
                </a:solidFill>
              </a:rPr>
              <a:t>THz RWC</a:t>
            </a:r>
          </a:p>
        </p:txBody>
      </p:sp>
    </p:spTree>
    <p:extLst>
      <p:ext uri="{BB962C8B-B14F-4D97-AF65-F5344CB8AC3E}">
        <p14:creationId xmlns:p14="http://schemas.microsoft.com/office/powerpoint/2010/main" val="302402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Result</a:t>
            </a:r>
          </a:p>
        </p:txBody>
      </p:sp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34DA7F2B-EF95-21D4-0AC2-D9D575069FC3}"/>
              </a:ext>
            </a:extLst>
          </p:cNvPr>
          <p:cNvSpPr txBox="1"/>
          <p:nvPr/>
        </p:nvSpPr>
        <p:spPr>
          <a:xfrm>
            <a:off x="762000" y="1266202"/>
            <a:ext cx="5599981" cy="6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plants are not dry yet, so we can’t calculate the THz RWC now.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/>
              <a:t>The gravimetric RWC result: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0F96D-47A0-9548-7DB0-48FE2E32B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6"/>
          <a:stretch/>
        </p:blipFill>
        <p:spPr>
          <a:xfrm>
            <a:off x="762000" y="2020185"/>
            <a:ext cx="4736790" cy="3006351"/>
          </a:xfrm>
          <a:prstGeom prst="rect">
            <a:avLst/>
          </a:prstGeom>
        </p:spPr>
      </p:pic>
      <p:sp>
        <p:nvSpPr>
          <p:cNvPr id="8" name="Google Shape;91;p14">
            <a:extLst>
              <a:ext uri="{FF2B5EF4-FFF2-40B4-BE49-F238E27FC236}">
                <a16:creationId xmlns:a16="http://schemas.microsoft.com/office/drawing/2014/main" id="{ED9C58D2-6A8C-C42F-EB3E-1D56337C33C6}"/>
              </a:ext>
            </a:extLst>
          </p:cNvPr>
          <p:cNvSpPr txBox="1"/>
          <p:nvPr/>
        </p:nvSpPr>
        <p:spPr>
          <a:xfrm>
            <a:off x="5814139" y="2517898"/>
            <a:ext cx="3329861" cy="135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gravimetric RWC shows that the plants is drying from 99% to 90%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7241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597</Words>
  <Application>Microsoft Office PowerPoint</Application>
  <PresentationFormat>On-screen Show (16:9)</PresentationFormat>
  <Paragraphs>117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Segoe UI</vt:lpstr>
      <vt:lpstr>Times New Roman</vt:lpstr>
      <vt:lpstr>Verdana</vt:lpstr>
      <vt:lpstr>Custom Design</vt:lpstr>
      <vt:lpstr>THz Ryegrass Hydration Measurement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THz Ryegrass Hydration Measurement</dc:title>
  <cp:lastModifiedBy>Jialu Xing</cp:lastModifiedBy>
  <cp:revision>87</cp:revision>
  <dcterms:modified xsi:type="dcterms:W3CDTF">2024-05-13T22:08:34Z</dcterms:modified>
</cp:coreProperties>
</file>